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4" r:id="rId1"/>
  </p:sldMasterIdLst>
  <p:notesMasterIdLst>
    <p:notesMasterId r:id="rId8"/>
  </p:notesMasterIdLst>
  <p:sldIdLst>
    <p:sldId id="285" r:id="rId2"/>
    <p:sldId id="280" r:id="rId3"/>
    <p:sldId id="283" r:id="rId4"/>
    <p:sldId id="281" r:id="rId5"/>
    <p:sldId id="282" r:id="rId6"/>
    <p:sldId id="284" r:id="rId7"/>
  </p:sldIdLst>
  <p:sldSz cx="12192000" cy="6858000"/>
  <p:notesSz cx="6797675" cy="9926638"/>
  <p:embeddedFontLst>
    <p:embeddedFont>
      <p:font typeface="Segoe UI Symbol" panose="020B0502040204020203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D214"/>
    <a:srgbClr val="50EC18"/>
    <a:srgbClr val="0000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3148" autoAdjust="0"/>
  </p:normalViewPr>
  <p:slideViewPr>
    <p:cSldViewPr snapToGrid="0">
      <p:cViewPr varScale="1">
        <p:scale>
          <a:sx n="41" d="100"/>
          <a:sy n="41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1" y="-373690"/>
            <a:ext cx="12236595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817" y="752477"/>
            <a:ext cx="5080001" cy="5080001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0073681-8E87-4FDE-832C-A2C25DC38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6D6AC1-7B5B-41F8-999F-6713A4B777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701C9D53-015C-4440-8BA2-4EF3B4A5FA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4753EBE-3F79-4A3D-9A29-D209C405F5A6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69FF517-68BD-4BB8-851F-116A967EEF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4698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05051"/>
            <a:ext cx="5157787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24698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05051"/>
            <a:ext cx="5183188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32EC8-AC2B-41DD-B009-A399F7F4708A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7866065" y="1098098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1323976"/>
            <a:ext cx="6300107" cy="4524829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3" y="2134067"/>
            <a:ext cx="3441699" cy="3369583"/>
          </a:xfrm>
        </p:spPr>
        <p:txBody>
          <a:bodyPr>
            <a:normAutofit/>
          </a:bodyPr>
          <a:lstStyle>
            <a:lvl1pPr marL="228594" indent="-228594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70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6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1668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 smtClean="0"/>
              <a:pPr marL="89518">
                <a:lnSpc>
                  <a:spcPts val="1551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1" y="-1397790"/>
            <a:ext cx="7778007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Рисунок 11">
            <a:extLst>
              <a:ext uri="{FF2B5EF4-FFF2-40B4-BE49-F238E27FC236}">
                <a16:creationId xmlns:a16="http://schemas.microsoft.com/office/drawing/2014/main" id="{DBC98AA8-38F3-40A0-9E1D-DF0BD3923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3F0AE8C3-5439-40B3-AD18-3D40D51A4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A333A2A6-6C15-454C-A052-B0B533F071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4CEA435-D89F-4EBD-9CB3-88AA4A8B9C19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23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4133233" y="242329"/>
            <a:ext cx="12478979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64516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04F6C70-087A-4B41-B128-B8929435D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2AFB4EC6-C5BF-431D-BD44-21BF240F97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38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2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FFE20-AA7B-4FA9-B37C-DF89964978BF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442913" y="1796869"/>
            <a:ext cx="11053763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700671" y="1690508"/>
            <a:ext cx="494135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1" y="2227542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sp>
        <p:nvSpPr>
          <p:cNvPr id="17" name="Скругленный прямоугольник 33">
            <a:extLst>
              <a:ext uri="{FF2B5EF4-FFF2-40B4-BE49-F238E27FC236}">
                <a16:creationId xmlns:a16="http://schemas.microsoft.com/office/drawing/2014/main" id="{52EF1EAE-939C-47B5-9211-06C4B4E0D323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B283CB-683F-41E5-9917-EBDA40601ECD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9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64224A-0D8C-4149-8EB2-CD9729E043E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2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7235430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4971258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707086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442914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4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6" y="2057400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8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30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101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4" y="2728418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6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7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30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9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4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30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9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145AEB-D44B-49E5-99E2-E6AB9A24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8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6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6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6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6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6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3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4114802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D5A0D-B460-4029-AF19-9BDF5E5FD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15F281-B39A-43CB-A0A5-0CD464BB8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17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29" Type="http://schemas.openxmlformats.org/officeDocument/2006/relationships/image" Target="../media/image15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11613522" cy="2149315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представления документов в </a:t>
            </a:r>
            <a:r>
              <a:rPr lang="ru-RU" dirty="0" err="1" smtClean="0"/>
              <a:t>Росреестр</a:t>
            </a:r>
            <a:r>
              <a:rPr lang="ru-RU" dirty="0" smtClean="0"/>
              <a:t> в электронном виде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Федеральный закон от 13.07.2015 №</a:t>
            </a:r>
            <a:r>
              <a:rPr lang="ru-RU" dirty="0" smtClean="0"/>
              <a:t>218-ФЗ «О </a:t>
            </a:r>
            <a:r>
              <a:rPr lang="ru-RU" dirty="0"/>
              <a:t>государственной регистрации </a:t>
            </a:r>
            <a:r>
              <a:rPr lang="ru-RU" dirty="0" smtClean="0"/>
              <a:t>недвижимости»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411111" y="1794931"/>
            <a:ext cx="10250311" cy="33528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.2 ч.1 ст.18:</a:t>
            </a:r>
          </a:p>
          <a:p>
            <a:r>
              <a:rPr lang="ru-RU" dirty="0"/>
              <a:t>Заявление о государственном кадастровом учете и (или) государственной регистрации прав и прилагаемые к нему документы </a:t>
            </a:r>
            <a:r>
              <a:rPr lang="ru-RU" dirty="0" smtClean="0"/>
              <a:t>могут быть представлены </a:t>
            </a:r>
            <a:r>
              <a:rPr lang="ru-RU" dirty="0"/>
              <a:t>в орган регистрации прав  </a:t>
            </a:r>
            <a:r>
              <a:rPr lang="ru-RU" b="1" dirty="0"/>
              <a:t>в форме электронных документов и (или) электронных образов документов, подписанных усиленной квалифицированной электронной подписью</a:t>
            </a:r>
            <a:r>
              <a:rPr lang="ru-RU" dirty="0"/>
              <a:t> в соответствии с законодательством Российской Федерации, если иное не предусмотрено федеральным законом, - с использованием информационно-телекоммуникационных сетей общего пользования, в том числе сети </a:t>
            </a:r>
            <a:r>
              <a:rPr lang="ru-RU" dirty="0" smtClean="0"/>
              <a:t>«Интернет», </a:t>
            </a:r>
            <a:r>
              <a:rPr lang="ru-RU" dirty="0"/>
              <a:t>посредством единого портала государственных и муниципальных услуг (</a:t>
            </a:r>
            <a:r>
              <a:rPr lang="ru-RU" dirty="0" smtClean="0"/>
              <a:t>функций), или </a:t>
            </a:r>
            <a:r>
              <a:rPr lang="ru-RU" dirty="0"/>
              <a:t>официального сайта, или иных информационных технологий взаимодействия с органом регистрации </a:t>
            </a:r>
            <a:r>
              <a:rPr lang="ru-RU" dirty="0" smtClean="0"/>
              <a:t>прав.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Graphic 407">
            <a:extLst>
              <a:ext uri="{FF2B5EF4-FFF2-40B4-BE49-F238E27FC236}">
                <a16:creationId xmlns:a16="http://schemas.microsoft.com/office/drawing/2014/main" id="{C19E351C-BF3E-4A82-B645-DB2B58A1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478823" y="1126726"/>
            <a:ext cx="600839" cy="5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7" y="67734"/>
            <a:ext cx="951058" cy="57307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96901" y="1140177"/>
            <a:ext cx="10899775" cy="5148795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 smtClean="0"/>
              <a:t>Удобство получения услуги и мобильность в представлении и получении документов</a:t>
            </a:r>
          </a:p>
          <a:p>
            <a:pPr algn="just"/>
            <a:endParaRPr lang="ru-RU" sz="2200" u="sng" dirty="0" smtClean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Использование комфортного средства для представления и получения документов: мобильный телефон, компьютер, планшет</a:t>
            </a:r>
          </a:p>
          <a:p>
            <a:pPr marL="342900" indent="-342900" algn="just">
              <a:buFontTx/>
              <a:buChar char="-"/>
            </a:pPr>
            <a:endParaRPr lang="ru-RU" sz="2200" dirty="0" smtClean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Представление документов </a:t>
            </a:r>
            <a:r>
              <a:rPr lang="ru-RU" sz="2200" dirty="0"/>
              <a:t>из любого удобного </a:t>
            </a:r>
            <a:r>
              <a:rPr lang="ru-RU" sz="2200" dirty="0" smtClean="0"/>
              <a:t>места </a:t>
            </a:r>
            <a:r>
              <a:rPr lang="ru-RU" sz="2200" dirty="0"/>
              <a:t>и в любое удобное </a:t>
            </a:r>
            <a:r>
              <a:rPr lang="ru-RU" sz="2200" dirty="0" smtClean="0"/>
              <a:t>время, без привязки к режиму работы многофункционального центра </a:t>
            </a:r>
          </a:p>
          <a:p>
            <a:pPr marL="342900" indent="-342900" algn="just">
              <a:buFontTx/>
              <a:buChar char="-"/>
            </a:pPr>
            <a:endParaRPr lang="ru-RU" sz="2200" dirty="0" smtClean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Экономия времени, которое затрачивается при ожидании своей очереди в многофункциональном центре 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75" y="144807"/>
            <a:ext cx="591363" cy="5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064" y="2614026"/>
            <a:ext cx="323148" cy="467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22" y="3843953"/>
            <a:ext cx="609653" cy="682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851" y="4005277"/>
            <a:ext cx="701101" cy="518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925" y="4981080"/>
            <a:ext cx="586167" cy="6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700264" y="931319"/>
            <a:ext cx="10899775" cy="55259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 smtClean="0"/>
              <a:t>Значительное </a:t>
            </a:r>
            <a:r>
              <a:rPr lang="ru-RU" sz="2200" u="sng" dirty="0" smtClean="0"/>
              <a:t>сокращение сроков </a:t>
            </a:r>
            <a:r>
              <a:rPr lang="ru-RU" sz="2200" dirty="0" smtClean="0"/>
              <a:t>осуществления государственного кадастрового учета и государственной регистрации прав.</a:t>
            </a:r>
          </a:p>
          <a:p>
            <a:pPr algn="just"/>
            <a:r>
              <a:rPr lang="ru-RU" sz="2200" dirty="0" smtClean="0"/>
              <a:t>В случае представления документов в электронном виде срок составляет: </a:t>
            </a:r>
          </a:p>
          <a:p>
            <a:pPr marL="457200" indent="-457200" algn="just">
              <a:buFontTx/>
              <a:buChar char="-"/>
            </a:pPr>
            <a:r>
              <a:rPr lang="ru-RU" sz="2200" dirty="0" smtClean="0"/>
              <a:t>семь рабочих дней с даты приема органом регистрации прав заявления на осуществление государственной регистрации прав и прилагаемых к нему документов;</a:t>
            </a:r>
          </a:p>
          <a:p>
            <a:pPr marL="457200" indent="-457200" algn="just">
              <a:buFontTx/>
              <a:buChar char="-"/>
            </a:pPr>
            <a:r>
              <a:rPr lang="ru-RU" sz="2200" dirty="0" smtClean="0"/>
              <a:t>пять </a:t>
            </a:r>
            <a:r>
              <a:rPr lang="ru-RU" sz="2200" dirty="0"/>
              <a:t>рабочих дней с даты приема органом регистрации прав заявления на осуществление государственного кадастрового учета и прилагаемых к нему </a:t>
            </a:r>
            <a:r>
              <a:rPr lang="ru-RU" sz="2200" dirty="0" smtClean="0"/>
              <a:t>документов;</a:t>
            </a:r>
          </a:p>
          <a:p>
            <a:pPr marL="457200" indent="-457200" algn="just">
              <a:buFontTx/>
              <a:buChar char="-"/>
            </a:pPr>
            <a:r>
              <a:rPr lang="ru-RU" sz="2200" dirty="0"/>
              <a:t>десять рабочих дней с даты приема органом регистрации прав заявления на осуществление государственного кадастрового учета и государственной регистрации прав и прилагаемых к нему </a:t>
            </a:r>
            <a:r>
              <a:rPr lang="ru-RU" sz="2200" dirty="0" smtClean="0"/>
              <a:t>документов.</a:t>
            </a:r>
          </a:p>
          <a:p>
            <a:pPr algn="just"/>
            <a:r>
              <a:rPr lang="ru-RU" sz="2200" dirty="0" smtClean="0"/>
              <a:t>В случае представления </a:t>
            </a:r>
            <a:r>
              <a:rPr lang="ru-RU" sz="2200" dirty="0"/>
              <a:t>документов на бумажном носителе </a:t>
            </a:r>
            <a:r>
              <a:rPr lang="ru-RU" sz="2200" dirty="0" smtClean="0"/>
              <a:t>указанные сроки увеличиваются, в связи с тем, </a:t>
            </a:r>
            <a:r>
              <a:rPr lang="ru-RU" sz="2200" dirty="0"/>
              <a:t>что в орган регистрации прав информация поступает </a:t>
            </a:r>
            <a:r>
              <a:rPr lang="ru-RU" sz="2200" dirty="0" smtClean="0"/>
              <a:t>по прошествии определенного времени с момента принятия документов многофункциональным центром. </a:t>
            </a:r>
          </a:p>
          <a:p>
            <a:pPr algn="just"/>
            <a:r>
              <a:rPr lang="ru-RU" sz="2200" u="sng" dirty="0" smtClean="0"/>
              <a:t>Однако, если представленный в электронном виде пакет документов соответствует всем необходимым требованиям, государственный </a:t>
            </a:r>
            <a:r>
              <a:rPr lang="ru-RU" sz="2200" u="sng" dirty="0"/>
              <a:t>регистратор прав </a:t>
            </a:r>
            <a:r>
              <a:rPr lang="ru-RU" sz="2200" u="sng" dirty="0" smtClean="0"/>
              <a:t>принимает решение в </a:t>
            </a:r>
            <a:r>
              <a:rPr lang="ru-RU" sz="2200" u="sng" dirty="0"/>
              <a:t>течение одного рабочего дня.</a:t>
            </a:r>
          </a:p>
          <a:p>
            <a:pPr algn="just"/>
            <a:endParaRPr lang="ru-RU" sz="2200" dirty="0"/>
          </a:p>
          <a:p>
            <a:pPr algn="just"/>
            <a:endParaRPr lang="ru-RU" sz="2200" dirty="0"/>
          </a:p>
          <a:p>
            <a:pPr marL="457200" indent="-457200" algn="just">
              <a:buFontTx/>
              <a:buChar char="-"/>
            </a:pPr>
            <a:endParaRPr lang="ru-RU" sz="2200" dirty="0"/>
          </a:p>
          <a:p>
            <a:pPr marL="457200" indent="-45720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68" y="185673"/>
            <a:ext cx="707197" cy="54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93" y="196960"/>
            <a:ext cx="7071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87375" y="1072644"/>
            <a:ext cx="10899775" cy="52614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u="sng" dirty="0" smtClean="0"/>
              <a:t>Уменьшение размера государственной пошлины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п.4 ст.333.35 Налогового кодекса РФ:</a:t>
            </a:r>
          </a:p>
          <a:p>
            <a:pPr algn="just"/>
            <a:r>
              <a:rPr lang="ru-RU" sz="2200" dirty="0" smtClean="0"/>
              <a:t>Размеры </a:t>
            </a:r>
            <a:r>
              <a:rPr lang="ru-RU" sz="2200" dirty="0"/>
              <a:t>государственной </a:t>
            </a:r>
            <a:r>
              <a:rPr lang="ru-RU" sz="2200" dirty="0" smtClean="0"/>
              <a:t>пошлины за </a:t>
            </a:r>
            <a:r>
              <a:rPr lang="ru-RU" sz="2200" dirty="0"/>
              <a:t>совершение юридически значимых действий в отношении физических </a:t>
            </a:r>
            <a:r>
              <a:rPr lang="ru-RU" sz="2200" dirty="0" smtClean="0"/>
              <a:t>лиц </a:t>
            </a:r>
            <a:r>
              <a:rPr lang="ru-RU" sz="2200" dirty="0"/>
              <a:t>применяются с учетом </a:t>
            </a:r>
            <a:r>
              <a:rPr lang="ru-RU" sz="2200" b="1" u="sng" dirty="0"/>
              <a:t>коэффициента 0,7</a:t>
            </a:r>
            <a:r>
              <a:rPr lang="ru-RU" sz="2200" b="1" dirty="0"/>
              <a:t> </a:t>
            </a:r>
            <a:r>
              <a:rPr lang="ru-RU" sz="2200" dirty="0"/>
              <a:t>в случае подачи заявления о совершении </a:t>
            </a:r>
            <a:r>
              <a:rPr lang="ru-RU" sz="2200" dirty="0" smtClean="0"/>
              <a:t>юридически </a:t>
            </a:r>
            <a:r>
              <a:rPr lang="ru-RU" sz="2200" dirty="0"/>
              <a:t>значимых действий и уплаты соответствующей государственной пошлины с использованием единого портала государственных и муниципальных услуг, региональных порталов государственных и муниципальных услуг и иных порталов, интегрированных с единой системой идентификации и аутентификации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Так, если представить документы на государственную регистрацию права </a:t>
            </a:r>
            <a:r>
              <a:rPr lang="ru-RU" sz="2200" dirty="0"/>
              <a:t>собственности </a:t>
            </a:r>
            <a:r>
              <a:rPr lang="ru-RU" sz="2200" dirty="0" smtClean="0"/>
              <a:t>квартиры </a:t>
            </a:r>
            <a:r>
              <a:rPr lang="ru-RU" sz="2200" b="1" dirty="0" smtClean="0"/>
              <a:t>через </a:t>
            </a:r>
            <a:r>
              <a:rPr lang="ru-RU" sz="2200" b="1" dirty="0"/>
              <a:t>многофункциональный </a:t>
            </a:r>
            <a:r>
              <a:rPr lang="ru-RU" sz="2200" b="1" dirty="0" smtClean="0"/>
              <a:t>центр</a:t>
            </a:r>
            <a:r>
              <a:rPr lang="ru-RU" sz="2200" dirty="0" smtClean="0"/>
              <a:t>, государственная пошлина для покупателя составит </a:t>
            </a:r>
            <a:r>
              <a:rPr lang="ru-RU" sz="2200" b="1" dirty="0" smtClean="0"/>
              <a:t>2000 рублей</a:t>
            </a:r>
            <a:r>
              <a:rPr lang="ru-RU" sz="2200" dirty="0" smtClean="0"/>
              <a:t>; при представлении тех же документов </a:t>
            </a:r>
            <a:r>
              <a:rPr lang="ru-RU" sz="2200" b="1" dirty="0" smtClean="0"/>
              <a:t>в электронном виде</a:t>
            </a:r>
            <a:r>
              <a:rPr lang="ru-RU" sz="2200" dirty="0" smtClean="0"/>
              <a:t>, государственная пошлина составит </a:t>
            </a:r>
            <a:r>
              <a:rPr lang="ru-RU" sz="2200" b="1" dirty="0" smtClean="0"/>
              <a:t>1400 рублей.</a:t>
            </a:r>
            <a:endParaRPr lang="ru-RU" sz="2200" b="1" dirty="0"/>
          </a:p>
          <a:p>
            <a:endParaRPr lang="ru-RU" sz="2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91" y="182624"/>
            <a:ext cx="512108" cy="55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845" y="234444"/>
            <a:ext cx="71329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87375" y="970844"/>
            <a:ext cx="10899775" cy="5363283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 smtClean="0"/>
              <a:t>Надежность и безопасность</a:t>
            </a:r>
          </a:p>
          <a:p>
            <a:pPr algn="just"/>
            <a:endParaRPr lang="ru-RU" sz="2200" dirty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Представление документов в электронном виде возможно, если имеется усиленная квалифицированная электронная </a:t>
            </a:r>
            <a:r>
              <a:rPr lang="ru-RU" sz="2200" dirty="0"/>
              <a:t>подпись, </a:t>
            </a:r>
            <a:r>
              <a:rPr lang="ru-RU" sz="2200" dirty="0" smtClean="0"/>
              <a:t>являющаяся </a:t>
            </a:r>
            <a:r>
              <a:rPr lang="ru-RU" sz="2200" dirty="0"/>
              <a:t>равносильной собственноручной подписи ее владельца. </a:t>
            </a:r>
            <a:r>
              <a:rPr lang="ru-RU" sz="2200" dirty="0" smtClean="0"/>
              <a:t>Она выдается специализированным государственным органом, что свидетельствует о ее подлинности.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По результатам осуществления учетно-регистрационных действий, государственным регистратором прав формируется выписка из Единого государственного реестра недвижимости, которая </a:t>
            </a:r>
            <a:r>
              <a:rPr lang="ru-RU" sz="2200" dirty="0"/>
              <a:t>также заверяется усиленной квалифицированной электронной </a:t>
            </a:r>
            <a:r>
              <a:rPr lang="ru-RU" sz="2200" dirty="0" smtClean="0"/>
              <a:t>подписью </a:t>
            </a:r>
            <a:r>
              <a:rPr lang="ru-RU" sz="2200" dirty="0"/>
              <a:t>должностного лица органа регистрации прав.</a:t>
            </a:r>
          </a:p>
          <a:p>
            <a:pPr marL="342900" indent="-342900" algn="just">
              <a:buFontTx/>
              <a:buChar char="-"/>
            </a:pPr>
            <a:endParaRPr lang="ru-RU" sz="2200" dirty="0" smtClean="0"/>
          </a:p>
          <a:p>
            <a:pPr marL="342900" indent="-342900" algn="just">
              <a:buFontTx/>
              <a:buChar char="-"/>
            </a:pP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69" y="176527"/>
            <a:ext cx="534673" cy="534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69" y="176527"/>
            <a:ext cx="481669" cy="6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9692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СЛАЙД_статистика и ЦМ</Template>
  <TotalTime>3184</TotalTime>
  <Words>498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Segoe UI Symbol</vt:lpstr>
      <vt:lpstr>Wingdings</vt:lpstr>
      <vt:lpstr>Calibri</vt:lpstr>
      <vt:lpstr>Шаблон</vt:lpstr>
      <vt:lpstr>Преимущества представления документов в Росреестр в электронном виде</vt:lpstr>
      <vt:lpstr>Федеральный закон от 13.07.2015 №218-ФЗ «О государственной регистрации недвижимости»</vt:lpstr>
      <vt:lpstr>Преимущества</vt:lpstr>
      <vt:lpstr>Преимущества </vt:lpstr>
      <vt:lpstr>Преимущества</vt:lpstr>
      <vt:lpstr>Преимущества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Специалист</cp:lastModifiedBy>
  <cp:revision>179</cp:revision>
  <cp:lastPrinted>2022-08-16T05:43:02Z</cp:lastPrinted>
  <dcterms:created xsi:type="dcterms:W3CDTF">2022-02-04T13:37:44Z</dcterms:created>
  <dcterms:modified xsi:type="dcterms:W3CDTF">2022-09-15T04:55:37Z</dcterms:modified>
</cp:coreProperties>
</file>